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Nunito" pitchFamily="2" charset="0"/>
      <p:regular r:id="rId17"/>
    </p:embeddedFont>
    <p:embeddedFont>
      <p:font typeface="Nunito Bold" panose="020B0604020202020204" charset="0"/>
      <p:regular r:id="rId18"/>
    </p:embeddedFont>
    <p:embeddedFont>
      <p:font typeface="Schoolbell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8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24.pn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8.png"/><Relationship Id="rId5" Type="http://schemas.openxmlformats.org/officeDocument/2006/relationships/image" Target="../media/image49.png"/><Relationship Id="rId10" Type="http://schemas.openxmlformats.org/officeDocument/2006/relationships/image" Target="../media/image51.svg"/><Relationship Id="rId4" Type="http://schemas.openxmlformats.org/officeDocument/2006/relationships/image" Target="../media/image3.sv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svg"/><Relationship Id="rId4" Type="http://schemas.openxmlformats.org/officeDocument/2006/relationships/image" Target="../media/image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6410082">
            <a:off x="-3669750" y="-17841"/>
            <a:ext cx="14301857" cy="11544731"/>
          </a:xfrm>
          <a:custGeom>
            <a:avLst/>
            <a:gdLst/>
            <a:ahLst/>
            <a:cxnLst/>
            <a:rect l="l" t="t" r="r" b="b"/>
            <a:pathLst>
              <a:path w="14301857" h="11544731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4" name="Freeform 4"/>
          <p:cNvSpPr/>
          <p:nvPr/>
        </p:nvSpPr>
        <p:spPr>
          <a:xfrm rot="3477980">
            <a:off x="12949072" y="-4972535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364103" flipH="1">
            <a:off x="8388376" y="1529637"/>
            <a:ext cx="9874121" cy="7490440"/>
          </a:xfrm>
          <a:custGeom>
            <a:avLst/>
            <a:gdLst/>
            <a:ahLst/>
            <a:cxnLst/>
            <a:rect l="l" t="t" r="r" b="b"/>
            <a:pathLst>
              <a:path w="9874121" h="7490440">
                <a:moveTo>
                  <a:pt x="9874121" y="0"/>
                </a:moveTo>
                <a:lnTo>
                  <a:pt x="0" y="0"/>
                </a:lnTo>
                <a:lnTo>
                  <a:pt x="0" y="7490440"/>
                </a:lnTo>
                <a:lnTo>
                  <a:pt x="9874121" y="7490440"/>
                </a:lnTo>
                <a:lnTo>
                  <a:pt x="987412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4404609">
            <a:off x="-618467" y="-1470484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1262013">
            <a:off x="6387990" y="2133200"/>
            <a:ext cx="1539735" cy="800662"/>
          </a:xfrm>
          <a:custGeom>
            <a:avLst/>
            <a:gdLst/>
            <a:ahLst/>
            <a:cxnLst/>
            <a:rect l="l" t="t" r="r" b="b"/>
            <a:pathLst>
              <a:path w="1539735" h="800662">
                <a:moveTo>
                  <a:pt x="0" y="0"/>
                </a:moveTo>
                <a:lnTo>
                  <a:pt x="1539735" y="0"/>
                </a:lnTo>
                <a:lnTo>
                  <a:pt x="1539735" y="800663"/>
                </a:lnTo>
                <a:lnTo>
                  <a:pt x="0" y="800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4404609">
            <a:off x="15424965" y="7966018"/>
            <a:ext cx="2951922" cy="4114800"/>
          </a:xfrm>
          <a:custGeom>
            <a:avLst/>
            <a:gdLst/>
            <a:ahLst/>
            <a:cxnLst/>
            <a:rect l="l" t="t" r="r" b="b"/>
            <a:pathLst>
              <a:path w="2951922" h="4114800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336077" y="7129855"/>
            <a:ext cx="2651914" cy="120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998" spc="52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Juan Araneda </a:t>
            </a:r>
          </a:p>
          <a:p>
            <a:pPr algn="l">
              <a:lnSpc>
                <a:spcPts val="3157"/>
              </a:lnSpc>
            </a:pPr>
            <a:r>
              <a:rPr lang="en-US" sz="1998" spc="52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Ana González </a:t>
            </a:r>
          </a:p>
          <a:p>
            <a:pPr marL="0" lvl="0" indent="0" algn="l">
              <a:lnSpc>
                <a:spcPts val="3157"/>
              </a:lnSpc>
            </a:pPr>
            <a:r>
              <a:rPr lang="en-US" sz="1998" spc="52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Pedro Guzmán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6906" y="5754526"/>
            <a:ext cx="8176555" cy="40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92"/>
              </a:lnSpc>
            </a:pPr>
            <a:r>
              <a:rPr lang="en-US" sz="2146" spc="560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Plataforma de </a:t>
            </a:r>
            <a:r>
              <a:rPr lang="en-US" sz="2146" spc="560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diagnóstico</a:t>
            </a:r>
            <a:r>
              <a:rPr lang="en-US" sz="2146" spc="560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146" spc="560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asistido</a:t>
            </a:r>
            <a:r>
              <a:rPr lang="en-US" sz="2146" spc="560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146" spc="560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por</a:t>
            </a:r>
            <a:r>
              <a:rPr lang="en-US" sz="2146" spc="560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0466" y="7120330"/>
            <a:ext cx="2524233" cy="151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5"/>
              </a:lnSpc>
            </a:pPr>
            <a:r>
              <a:rPr lang="en-US" sz="1902" spc="496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Profesor</a:t>
            </a:r>
            <a:r>
              <a:rPr lang="en-US" sz="1902" spc="496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902" spc="496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guía</a:t>
            </a:r>
            <a:r>
              <a:rPr lang="en-US" sz="1902" spc="496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</a:p>
          <a:p>
            <a:pPr algn="l">
              <a:lnSpc>
                <a:spcPts val="3005"/>
              </a:lnSpc>
            </a:pPr>
            <a:r>
              <a:rPr lang="en-US" sz="1902" spc="496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Jorge Gomez F</a:t>
            </a:r>
          </a:p>
          <a:p>
            <a:pPr algn="l">
              <a:lnSpc>
                <a:spcPts val="3005"/>
              </a:lnSpc>
            </a:pPr>
            <a:r>
              <a:rPr lang="en-US" sz="1902" spc="496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Sección</a:t>
            </a:r>
            <a:r>
              <a:rPr lang="en-US" sz="1902" spc="496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: 006V</a:t>
            </a:r>
          </a:p>
          <a:p>
            <a:pPr marL="0" lvl="0" indent="0" algn="l">
              <a:lnSpc>
                <a:spcPts val="3005"/>
              </a:lnSpc>
            </a:pPr>
            <a:endParaRPr lang="en-US" sz="1902" spc="496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0" y="2533532"/>
            <a:ext cx="8823461" cy="3177924"/>
          </a:xfrm>
          <a:custGeom>
            <a:avLst/>
            <a:gdLst/>
            <a:ahLst/>
            <a:cxnLst/>
            <a:rect l="l" t="t" r="r" b="b"/>
            <a:pathLst>
              <a:path w="8823461" h="3177924">
                <a:moveTo>
                  <a:pt x="0" y="0"/>
                </a:moveTo>
                <a:lnTo>
                  <a:pt x="8823461" y="0"/>
                </a:lnTo>
                <a:lnTo>
                  <a:pt x="8823461" y="3177924"/>
                </a:lnTo>
                <a:lnTo>
                  <a:pt x="0" y="3177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83133" b="-9451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710328" y="-544989"/>
            <a:ext cx="6717951" cy="2161308"/>
          </a:xfrm>
          <a:custGeom>
            <a:avLst/>
            <a:gdLst/>
            <a:ahLst/>
            <a:cxnLst/>
            <a:rect l="l" t="t" r="r" b="b"/>
            <a:pathLst>
              <a:path w="6717951" h="2161308">
                <a:moveTo>
                  <a:pt x="0" y="0"/>
                </a:moveTo>
                <a:lnTo>
                  <a:pt x="6717951" y="0"/>
                </a:lnTo>
                <a:lnTo>
                  <a:pt x="6717951" y="2161308"/>
                </a:lnTo>
                <a:lnTo>
                  <a:pt x="0" y="2161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9575936" y="1368709"/>
            <a:ext cx="8152305" cy="8152305"/>
          </a:xfrm>
          <a:custGeom>
            <a:avLst/>
            <a:gdLst/>
            <a:ahLst/>
            <a:cxnLst/>
            <a:rect l="l" t="t" r="r" b="b"/>
            <a:pathLst>
              <a:path w="8152305" h="8152305">
                <a:moveTo>
                  <a:pt x="0" y="0"/>
                </a:moveTo>
                <a:lnTo>
                  <a:pt x="8152305" y="0"/>
                </a:lnTo>
                <a:lnTo>
                  <a:pt x="8152305" y="8152305"/>
                </a:lnTo>
                <a:lnTo>
                  <a:pt x="0" y="81523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7C45F1-B50F-9A41-6C12-EF8346AD55E9}"/>
              </a:ext>
            </a:extLst>
          </p:cNvPr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F6D747-C18E-0FDA-799E-063C7AAD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59347"/>
            <a:ext cx="10515600" cy="3098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76BE3-E9AF-5CA1-EBEE-6CF1DA834C95}"/>
              </a:ext>
            </a:extLst>
          </p:cNvPr>
          <p:cNvSpPr txBox="1"/>
          <p:nvPr/>
        </p:nvSpPr>
        <p:spPr>
          <a:xfrm>
            <a:off x="3581400" y="1"/>
            <a:ext cx="100584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79"/>
              </a:lnSpc>
            </a:pPr>
            <a:r>
              <a:rPr lang="en-US" sz="8531" dirty="0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Matriz de </a:t>
            </a:r>
            <a:r>
              <a:rPr lang="en-US" sz="8531" dirty="0" err="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Riesgos</a:t>
            </a:r>
            <a:r>
              <a:rPr lang="en-US" sz="8531" dirty="0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EA8C8F-4935-09BD-0238-0C387B9D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59" y="2095500"/>
            <a:ext cx="9539341" cy="7924800"/>
          </a:xfrm>
          <a:prstGeom prst="rect">
            <a:avLst/>
          </a:prstGeom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89540EE1-E9A5-92E4-2CAB-1B839F677A8A}"/>
              </a:ext>
            </a:extLst>
          </p:cNvPr>
          <p:cNvSpPr/>
          <p:nvPr/>
        </p:nvSpPr>
        <p:spPr>
          <a:xfrm>
            <a:off x="1867429" y="4277340"/>
            <a:ext cx="4632801" cy="6153150"/>
          </a:xfrm>
          <a:custGeom>
            <a:avLst/>
            <a:gdLst/>
            <a:ahLst/>
            <a:cxnLst/>
            <a:rect l="l" t="t" r="r" b="b"/>
            <a:pathLst>
              <a:path w="7589202" h="11383803">
                <a:moveTo>
                  <a:pt x="0" y="0"/>
                </a:moveTo>
                <a:lnTo>
                  <a:pt x="7589202" y="0"/>
                </a:lnTo>
                <a:lnTo>
                  <a:pt x="7589202" y="11383803"/>
                </a:lnTo>
                <a:lnTo>
                  <a:pt x="0" y="11383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965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71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MX" dirty="0"/>
          </a:p>
          <a:p>
            <a:endParaRPr lang="es-CL" dirty="0"/>
          </a:p>
        </p:txBody>
      </p:sp>
      <p:sp>
        <p:nvSpPr>
          <p:cNvPr id="3" name="Freeform 3"/>
          <p:cNvSpPr/>
          <p:nvPr/>
        </p:nvSpPr>
        <p:spPr>
          <a:xfrm rot="10198542">
            <a:off x="-549433" y="6593276"/>
            <a:ext cx="21313866" cy="17204958"/>
          </a:xfrm>
          <a:custGeom>
            <a:avLst/>
            <a:gdLst/>
            <a:ahLst/>
            <a:cxnLst/>
            <a:rect l="l" t="t" r="r" b="b"/>
            <a:pathLst>
              <a:path w="21313866" h="17204958">
                <a:moveTo>
                  <a:pt x="0" y="0"/>
                </a:moveTo>
                <a:lnTo>
                  <a:pt x="21313865" y="0"/>
                </a:lnTo>
                <a:lnTo>
                  <a:pt x="21313865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10198542">
            <a:off x="-2279207" y="-13431177"/>
            <a:ext cx="21313866" cy="17204958"/>
          </a:xfrm>
          <a:custGeom>
            <a:avLst/>
            <a:gdLst/>
            <a:ahLst/>
            <a:cxnLst/>
            <a:rect l="l" t="t" r="r" b="b"/>
            <a:pathLst>
              <a:path w="21313866" h="17204958">
                <a:moveTo>
                  <a:pt x="0" y="0"/>
                </a:moveTo>
                <a:lnTo>
                  <a:pt x="21313866" y="0"/>
                </a:lnTo>
                <a:lnTo>
                  <a:pt x="21313866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4404609">
            <a:off x="15839680" y="-1474464"/>
            <a:ext cx="3912972" cy="5454445"/>
          </a:xfrm>
          <a:custGeom>
            <a:avLst/>
            <a:gdLst/>
            <a:ahLst/>
            <a:cxnLst/>
            <a:rect l="l" t="t" r="r" b="b"/>
            <a:pathLst>
              <a:path w="3912972" h="5454445">
                <a:moveTo>
                  <a:pt x="0" y="0"/>
                </a:moveTo>
                <a:lnTo>
                  <a:pt x="3912971" y="0"/>
                </a:lnTo>
                <a:lnTo>
                  <a:pt x="3912971" y="5454445"/>
                </a:lnTo>
                <a:lnTo>
                  <a:pt x="0" y="545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4645918">
            <a:off x="-1389288" y="6832336"/>
            <a:ext cx="3480731" cy="4851928"/>
          </a:xfrm>
          <a:custGeom>
            <a:avLst/>
            <a:gdLst/>
            <a:ahLst/>
            <a:cxnLst/>
            <a:rect l="l" t="t" r="r" b="b"/>
            <a:pathLst>
              <a:path w="3480731" h="4851928">
                <a:moveTo>
                  <a:pt x="0" y="0"/>
                </a:moveTo>
                <a:lnTo>
                  <a:pt x="3480731" y="0"/>
                </a:lnTo>
                <a:lnTo>
                  <a:pt x="3480731" y="4851928"/>
                </a:lnTo>
                <a:lnTo>
                  <a:pt x="0" y="4851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351077" y="-57150"/>
            <a:ext cx="7649923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06"/>
              </a:lnSpc>
            </a:pPr>
            <a:r>
              <a:rPr lang="en-US" sz="8956" dirty="0" err="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Arquitectura</a:t>
            </a:r>
            <a:endParaRPr lang="en-US" sz="8956" dirty="0">
              <a:solidFill>
                <a:srgbClr val="003060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A4CA64-10BF-8014-ADD3-A2D2F49B0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1393836"/>
            <a:ext cx="14566138" cy="85872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59">
            <a:off x="-124309" y="-224387"/>
            <a:ext cx="18536618" cy="10735775"/>
          </a:xfrm>
          <a:custGeom>
            <a:avLst/>
            <a:gdLst/>
            <a:ahLst/>
            <a:cxnLst/>
            <a:rect l="l" t="t" r="r" b="b"/>
            <a:pathLst>
              <a:path w="18536618" h="10735775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54175">
            <a:off x="-876240" y="-4913891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4404609">
            <a:off x="-2885515" y="-2176273"/>
            <a:ext cx="4134441" cy="5763160"/>
          </a:xfrm>
          <a:custGeom>
            <a:avLst/>
            <a:gdLst/>
            <a:ahLst/>
            <a:cxnLst/>
            <a:rect l="l" t="t" r="r" b="b"/>
            <a:pathLst>
              <a:path w="4134441" h="5763160">
                <a:moveTo>
                  <a:pt x="0" y="0"/>
                </a:moveTo>
                <a:lnTo>
                  <a:pt x="4134441" y="0"/>
                </a:lnTo>
                <a:lnTo>
                  <a:pt x="4134441" y="5763159"/>
                </a:lnTo>
                <a:lnTo>
                  <a:pt x="0" y="576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3334887">
            <a:off x="8061604" y="-2059186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8644189">
            <a:off x="12237387" y="1593720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6"/>
                </a:lnTo>
                <a:lnTo>
                  <a:pt x="0" y="1230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4435533">
            <a:off x="16220780" y="6376720"/>
            <a:ext cx="4134441" cy="5763160"/>
          </a:xfrm>
          <a:custGeom>
            <a:avLst/>
            <a:gdLst/>
            <a:ahLst/>
            <a:cxnLst/>
            <a:rect l="l" t="t" r="r" b="b"/>
            <a:pathLst>
              <a:path w="4134441" h="5763160">
                <a:moveTo>
                  <a:pt x="0" y="0"/>
                </a:moveTo>
                <a:lnTo>
                  <a:pt x="4134440" y="0"/>
                </a:lnTo>
                <a:lnTo>
                  <a:pt x="4134440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686510" y="3777906"/>
            <a:ext cx="1650220" cy="1848986"/>
          </a:xfrm>
          <a:custGeom>
            <a:avLst/>
            <a:gdLst/>
            <a:ahLst/>
            <a:cxnLst/>
            <a:rect l="l" t="t" r="r" b="b"/>
            <a:pathLst>
              <a:path w="1650220" h="1848986">
                <a:moveTo>
                  <a:pt x="0" y="0"/>
                </a:moveTo>
                <a:lnTo>
                  <a:pt x="1650219" y="0"/>
                </a:lnTo>
                <a:lnTo>
                  <a:pt x="1650219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49585" y="-5709241"/>
            <a:ext cx="15588830" cy="15996241"/>
          </a:xfrm>
          <a:custGeom>
            <a:avLst/>
            <a:gdLst/>
            <a:ahLst/>
            <a:cxnLst/>
            <a:rect l="l" t="t" r="r" b="b"/>
            <a:pathLst>
              <a:path w="15588830" h="15996241">
                <a:moveTo>
                  <a:pt x="0" y="0"/>
                </a:moveTo>
                <a:lnTo>
                  <a:pt x="15588830" y="0"/>
                </a:lnTo>
                <a:lnTo>
                  <a:pt x="15588830" y="15996241"/>
                </a:lnTo>
                <a:lnTo>
                  <a:pt x="0" y="15996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757209" y="4451264"/>
            <a:ext cx="8036494" cy="69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0168" y="6460255"/>
            <a:ext cx="8036494" cy="69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36729" y="3749331"/>
            <a:ext cx="8036494" cy="69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737" y="426460"/>
            <a:ext cx="8115300" cy="1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Cronograma</a:t>
            </a:r>
          </a:p>
        </p:txBody>
      </p:sp>
      <p:sp>
        <p:nvSpPr>
          <p:cNvPr id="14" name="Freeform 14"/>
          <p:cNvSpPr/>
          <p:nvPr/>
        </p:nvSpPr>
        <p:spPr>
          <a:xfrm rot="476937">
            <a:off x="8883662" y="4441567"/>
            <a:ext cx="1650220" cy="1848986"/>
          </a:xfrm>
          <a:custGeom>
            <a:avLst/>
            <a:gdLst/>
            <a:ahLst/>
            <a:cxnLst/>
            <a:rect l="l" t="t" r="r" b="b"/>
            <a:pathLst>
              <a:path w="1650220" h="1848986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013579" y="6488830"/>
            <a:ext cx="1650220" cy="1848986"/>
          </a:xfrm>
          <a:custGeom>
            <a:avLst/>
            <a:gdLst/>
            <a:ahLst/>
            <a:cxnLst/>
            <a:rect l="l" t="t" r="r" b="b"/>
            <a:pathLst>
              <a:path w="1650220" h="1848986">
                <a:moveTo>
                  <a:pt x="0" y="0"/>
                </a:moveTo>
                <a:lnTo>
                  <a:pt x="1650219" y="0"/>
                </a:lnTo>
                <a:lnTo>
                  <a:pt x="1650219" y="1848985"/>
                </a:lnTo>
                <a:lnTo>
                  <a:pt x="0" y="184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 rot="476937">
            <a:off x="6461814" y="3614442"/>
            <a:ext cx="1650220" cy="1848986"/>
          </a:xfrm>
          <a:custGeom>
            <a:avLst/>
            <a:gdLst/>
            <a:ahLst/>
            <a:cxnLst/>
            <a:rect l="l" t="t" r="r" b="b"/>
            <a:pathLst>
              <a:path w="1650220" h="1848986">
                <a:moveTo>
                  <a:pt x="0" y="0"/>
                </a:moveTo>
                <a:lnTo>
                  <a:pt x="1650219" y="0"/>
                </a:lnTo>
                <a:lnTo>
                  <a:pt x="1650219" y="1848985"/>
                </a:lnTo>
                <a:lnTo>
                  <a:pt x="0" y="184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59">
            <a:off x="-124309" y="-224387"/>
            <a:ext cx="18536618" cy="10735775"/>
          </a:xfrm>
          <a:custGeom>
            <a:avLst/>
            <a:gdLst/>
            <a:ahLst/>
            <a:cxnLst/>
            <a:rect l="l" t="t" r="r" b="b"/>
            <a:pathLst>
              <a:path w="18536618" h="10735775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61647">
            <a:off x="-56891" y="-554754"/>
            <a:ext cx="4423025" cy="4114800"/>
          </a:xfrm>
          <a:custGeom>
            <a:avLst/>
            <a:gdLst/>
            <a:ahLst/>
            <a:cxnLst/>
            <a:rect l="l" t="t" r="r" b="b"/>
            <a:pathLst>
              <a:path w="4423025" h="4114800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761647">
            <a:off x="4246014" y="2218582"/>
            <a:ext cx="4423025" cy="4114800"/>
          </a:xfrm>
          <a:custGeom>
            <a:avLst/>
            <a:gdLst/>
            <a:ahLst/>
            <a:cxnLst/>
            <a:rect l="l" t="t" r="r" b="b"/>
            <a:pathLst>
              <a:path w="4423025" h="4114800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61647">
            <a:off x="8587597" y="4901894"/>
            <a:ext cx="4423025" cy="4114800"/>
          </a:xfrm>
          <a:custGeom>
            <a:avLst/>
            <a:gdLst/>
            <a:ahLst/>
            <a:cxnLst/>
            <a:rect l="l" t="t" r="r" b="b"/>
            <a:pathLst>
              <a:path w="4423025" h="4114800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761647">
            <a:off x="12929180" y="7585207"/>
            <a:ext cx="4423025" cy="4114800"/>
          </a:xfrm>
          <a:custGeom>
            <a:avLst/>
            <a:gdLst/>
            <a:ahLst/>
            <a:cxnLst/>
            <a:rect l="l" t="t" r="r" b="b"/>
            <a:pathLst>
              <a:path w="4423025" h="4114800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494801" y="1028700"/>
            <a:ext cx="1664944" cy="16649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59491" y="1193390"/>
            <a:ext cx="1335564" cy="133556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13200" y="1394221"/>
            <a:ext cx="1228146" cy="933902"/>
          </a:xfrm>
          <a:custGeom>
            <a:avLst/>
            <a:gdLst/>
            <a:ahLst/>
            <a:cxnLst/>
            <a:rect l="l" t="t" r="r" b="b"/>
            <a:pathLst>
              <a:path w="1228146" h="933902">
                <a:moveTo>
                  <a:pt x="0" y="0"/>
                </a:moveTo>
                <a:lnTo>
                  <a:pt x="1228146" y="0"/>
                </a:lnTo>
                <a:lnTo>
                  <a:pt x="1228146" y="933902"/>
                </a:lnTo>
                <a:lnTo>
                  <a:pt x="0" y="93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4127415" y="2910656"/>
            <a:ext cx="1664944" cy="16649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92105" y="3075346"/>
            <a:ext cx="1335564" cy="133556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454249" y="3193522"/>
            <a:ext cx="1011276" cy="1099213"/>
          </a:xfrm>
          <a:custGeom>
            <a:avLst/>
            <a:gdLst/>
            <a:ahLst/>
            <a:cxnLst/>
            <a:rect l="l" t="t" r="r" b="b"/>
            <a:pathLst>
              <a:path w="1011276" h="1099213">
                <a:moveTo>
                  <a:pt x="0" y="0"/>
                </a:moveTo>
                <a:lnTo>
                  <a:pt x="1011276" y="0"/>
                </a:lnTo>
                <a:lnTo>
                  <a:pt x="1011276" y="1099213"/>
                </a:lnTo>
                <a:lnTo>
                  <a:pt x="0" y="109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1" name="Group 21"/>
          <p:cNvGrpSpPr/>
          <p:nvPr/>
        </p:nvGrpSpPr>
        <p:grpSpPr>
          <a:xfrm>
            <a:off x="8311528" y="5403719"/>
            <a:ext cx="1664944" cy="16649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76218" y="5568409"/>
            <a:ext cx="1335564" cy="133556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8640463" y="5757831"/>
            <a:ext cx="1007074" cy="956720"/>
          </a:xfrm>
          <a:custGeom>
            <a:avLst/>
            <a:gdLst/>
            <a:ahLst/>
            <a:cxnLst/>
            <a:rect l="l" t="t" r="r" b="b"/>
            <a:pathLst>
              <a:path w="1007074" h="956720">
                <a:moveTo>
                  <a:pt x="0" y="0"/>
                </a:moveTo>
                <a:lnTo>
                  <a:pt x="1007074" y="0"/>
                </a:lnTo>
                <a:lnTo>
                  <a:pt x="1007074" y="956721"/>
                </a:lnTo>
                <a:lnTo>
                  <a:pt x="0" y="956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12320975" y="7593356"/>
            <a:ext cx="1664944" cy="166494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85665" y="7758046"/>
            <a:ext cx="1335564" cy="133556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2647809" y="7876221"/>
            <a:ext cx="1011276" cy="1099213"/>
          </a:xfrm>
          <a:custGeom>
            <a:avLst/>
            <a:gdLst/>
            <a:ahLst/>
            <a:cxnLst/>
            <a:rect l="l" t="t" r="r" b="b"/>
            <a:pathLst>
              <a:path w="1011276" h="1099213">
                <a:moveTo>
                  <a:pt x="0" y="0"/>
                </a:moveTo>
                <a:lnTo>
                  <a:pt x="1011276" y="0"/>
                </a:lnTo>
                <a:lnTo>
                  <a:pt x="1011276" y="1099214"/>
                </a:lnTo>
                <a:lnTo>
                  <a:pt x="0" y="1099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 rot="8751311">
            <a:off x="-6947475" y="6135852"/>
            <a:ext cx="10509224" cy="11378097"/>
          </a:xfrm>
          <a:custGeom>
            <a:avLst/>
            <a:gdLst/>
            <a:ahLst/>
            <a:cxnLst/>
            <a:rect l="l" t="t" r="r" b="b"/>
            <a:pathLst>
              <a:path w="10509224" h="11378097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 rot="-2059743">
            <a:off x="14613997" y="-6370370"/>
            <a:ext cx="10509224" cy="11378097"/>
          </a:xfrm>
          <a:custGeom>
            <a:avLst/>
            <a:gdLst/>
            <a:ahLst/>
            <a:cxnLst/>
            <a:rect l="l" t="t" r="r" b="b"/>
            <a:pathLst>
              <a:path w="10509224" h="11378097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 rot="-110598">
            <a:off x="15643827" y="-1632817"/>
            <a:ext cx="3818698" cy="5323033"/>
          </a:xfrm>
          <a:custGeom>
            <a:avLst/>
            <a:gdLst/>
            <a:ahLst/>
            <a:cxnLst/>
            <a:rect l="l" t="t" r="r" b="b"/>
            <a:pathLst>
              <a:path w="3818698" h="5323033">
                <a:moveTo>
                  <a:pt x="0" y="0"/>
                </a:moveTo>
                <a:lnTo>
                  <a:pt x="3818698" y="0"/>
                </a:lnTo>
                <a:lnTo>
                  <a:pt x="3818698" y="5323034"/>
                </a:lnTo>
                <a:lnTo>
                  <a:pt x="0" y="5323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025198" y="3834293"/>
            <a:ext cx="4527978" cy="4114800"/>
          </a:xfrm>
          <a:custGeom>
            <a:avLst/>
            <a:gdLst/>
            <a:ahLst/>
            <a:cxnLst/>
            <a:rect l="l" t="t" r="r" b="b"/>
            <a:pathLst>
              <a:path w="4527978" h="4114800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TextBox 39"/>
          <p:cNvSpPr txBox="1"/>
          <p:nvPr/>
        </p:nvSpPr>
        <p:spPr>
          <a:xfrm>
            <a:off x="7461891" y="1392978"/>
            <a:ext cx="8115300" cy="1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Road Map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3858" y="2691793"/>
            <a:ext cx="8036494" cy="51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0: 27/8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04944" y="3138468"/>
            <a:ext cx="3543020" cy="417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683" lvl="1" indent="-255842" algn="l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Organización del equipo.</a:t>
            </a:r>
          </a:p>
          <a:p>
            <a:pPr marL="511683" lvl="1" indent="-255842" algn="l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de herramientas.</a:t>
            </a:r>
          </a:p>
          <a:p>
            <a:pPr marL="511683" lvl="1" indent="-255842" algn="l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y Configuración de entornos de desarrollo.</a:t>
            </a:r>
          </a:p>
          <a:p>
            <a:pPr marL="0" lvl="0" indent="0" algn="l">
              <a:lnSpc>
                <a:spcPts val="3744"/>
              </a:lnSpc>
            </a:pPr>
            <a:endParaRPr lang="en-US" sz="237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797182" y="4791178"/>
            <a:ext cx="8036494" cy="51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797182" y="5317994"/>
            <a:ext cx="3386684" cy="417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1: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24/09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 inicial del sistema.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Primeras funciones del modelo + backend.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Entrega de documentos.</a:t>
            </a:r>
          </a:p>
          <a:p>
            <a:pPr marL="0" lvl="0" indent="0" algn="l">
              <a:lnSpc>
                <a:spcPts val="3744"/>
              </a:lnSpc>
            </a:pPr>
            <a:endParaRPr lang="en-US" sz="2369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3209898" y="4839737"/>
            <a:ext cx="5078102" cy="323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3: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19/11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CNN.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Mejoras al frontend.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Avance del diagnóstico con IA.</a:t>
            </a:r>
          </a:p>
          <a:p>
            <a:pPr marL="511609" lvl="1" indent="-255804" algn="l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Preprocesamiento + API FastAPI + PostgreSQL.</a:t>
            </a:r>
          </a:p>
          <a:p>
            <a:pPr marL="0" lvl="0" indent="0" algn="l">
              <a:lnSpc>
                <a:spcPts val="3744"/>
              </a:lnSpc>
            </a:pPr>
            <a:endParaRPr lang="en-US" sz="2369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659085" y="4412112"/>
            <a:ext cx="8036494" cy="51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2: 19/11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64251" y="7507631"/>
            <a:ext cx="3543020" cy="1838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2: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15/10</a:t>
            </a:r>
          </a:p>
          <a:p>
            <a:pPr marL="0" lvl="0" indent="0" algn="l">
              <a:lnSpc>
                <a:spcPts val="3744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Entrenamiento y validación del modelo CNN.</a:t>
            </a:r>
          </a:p>
        </p:txBody>
      </p:sp>
      <p:sp>
        <p:nvSpPr>
          <p:cNvPr id="47" name="Freeform 47"/>
          <p:cNvSpPr/>
          <p:nvPr/>
        </p:nvSpPr>
        <p:spPr>
          <a:xfrm rot="-2062998">
            <a:off x="-1654232" y="6971652"/>
            <a:ext cx="3559300" cy="4961449"/>
          </a:xfrm>
          <a:custGeom>
            <a:avLst/>
            <a:gdLst/>
            <a:ahLst/>
            <a:cxnLst/>
            <a:rect l="l" t="t" r="r" b="b"/>
            <a:pathLst>
              <a:path w="3559300" h="4961449">
                <a:moveTo>
                  <a:pt x="0" y="0"/>
                </a:moveTo>
                <a:lnTo>
                  <a:pt x="3559300" y="0"/>
                </a:lnTo>
                <a:lnTo>
                  <a:pt x="3559300" y="4961450"/>
                </a:lnTo>
                <a:lnTo>
                  <a:pt x="0" y="49614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400000">
            <a:off x="-2371067" y="-6749718"/>
            <a:ext cx="20882446" cy="22608948"/>
          </a:xfrm>
          <a:custGeom>
            <a:avLst/>
            <a:gdLst/>
            <a:ahLst/>
            <a:cxnLst/>
            <a:rect l="l" t="t" r="r" b="b"/>
            <a:pathLst>
              <a:path w="20882446" h="22608948">
                <a:moveTo>
                  <a:pt x="0" y="0"/>
                </a:moveTo>
                <a:lnTo>
                  <a:pt x="20882446" y="0"/>
                </a:lnTo>
                <a:lnTo>
                  <a:pt x="20882446" y="22608948"/>
                </a:lnTo>
                <a:lnTo>
                  <a:pt x="0" y="2260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3334887">
            <a:off x="15753570" y="-1895527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094232" y="1644527"/>
            <a:ext cx="12099537" cy="6874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presentación de Diagnostica DOC evidencia la necesidad de contar con herramientas tecnológicas que apoyen el diagnóstico temprano de enfermedades. A través de una plataforma basada en inteligencia artificial y metodologías ágiles, el proyecto busca optimizar el análisis de imágenes médicas, reduciendo tiempos y aumentando la precisión de los resultados. </a:t>
            </a:r>
          </a:p>
          <a:p>
            <a:pPr algn="ctr">
              <a:lnSpc>
                <a:spcPts val="5446"/>
              </a:lnSpc>
              <a:spcBef>
                <a:spcPct val="0"/>
              </a:spcBef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propuesta integra innovación tecnológica y orientación al profesional, asegurando un desarrollo permanente y de alto impacto en el área de la salud.</a:t>
            </a:r>
          </a:p>
        </p:txBody>
      </p:sp>
      <p:sp>
        <p:nvSpPr>
          <p:cNvPr id="6" name="Freeform 6"/>
          <p:cNvSpPr/>
          <p:nvPr/>
        </p:nvSpPr>
        <p:spPr>
          <a:xfrm rot="-4404609">
            <a:off x="-447778" y="7734796"/>
            <a:ext cx="3655408" cy="5095417"/>
          </a:xfrm>
          <a:custGeom>
            <a:avLst/>
            <a:gdLst/>
            <a:ahLst/>
            <a:cxnLst/>
            <a:rect l="l" t="t" r="r" b="b"/>
            <a:pathLst>
              <a:path w="3655408" h="5095417">
                <a:moveTo>
                  <a:pt x="0" y="0"/>
                </a:moveTo>
                <a:lnTo>
                  <a:pt x="3655408" y="0"/>
                </a:lnTo>
                <a:lnTo>
                  <a:pt x="3655408" y="5095417"/>
                </a:lnTo>
                <a:lnTo>
                  <a:pt x="0" y="5095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5360813" y="-57150"/>
            <a:ext cx="8115300" cy="1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Conclusión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6410082">
            <a:off x="-3544984" y="72479"/>
            <a:ext cx="14301857" cy="11544731"/>
          </a:xfrm>
          <a:custGeom>
            <a:avLst/>
            <a:gdLst/>
            <a:ahLst/>
            <a:cxnLst/>
            <a:rect l="l" t="t" r="r" b="b"/>
            <a:pathLst>
              <a:path w="14301857" h="11544731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175303" flipH="1">
            <a:off x="7822054" y="1407697"/>
            <a:ext cx="10951191" cy="8307498"/>
          </a:xfrm>
          <a:custGeom>
            <a:avLst/>
            <a:gdLst/>
            <a:ahLst/>
            <a:cxnLst/>
            <a:rect l="l" t="t" r="r" b="b"/>
            <a:pathLst>
              <a:path w="10951191" h="8307498">
                <a:moveTo>
                  <a:pt x="10951191" y="0"/>
                </a:moveTo>
                <a:lnTo>
                  <a:pt x="0" y="0"/>
                </a:lnTo>
                <a:lnTo>
                  <a:pt x="0" y="8307498"/>
                </a:lnTo>
                <a:lnTo>
                  <a:pt x="10951191" y="8307498"/>
                </a:lnTo>
                <a:lnTo>
                  <a:pt x="109511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4404609">
            <a:off x="-618467" y="-1470484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1262013">
            <a:off x="15861562" y="1834767"/>
            <a:ext cx="1347332" cy="700613"/>
          </a:xfrm>
          <a:custGeom>
            <a:avLst/>
            <a:gdLst/>
            <a:ahLst/>
            <a:cxnLst/>
            <a:rect l="l" t="t" r="r" b="b"/>
            <a:pathLst>
              <a:path w="1347332" h="700613">
                <a:moveTo>
                  <a:pt x="0" y="0"/>
                </a:moveTo>
                <a:lnTo>
                  <a:pt x="1347332" y="0"/>
                </a:lnTo>
                <a:lnTo>
                  <a:pt x="1347332" y="700613"/>
                </a:lnTo>
                <a:lnTo>
                  <a:pt x="0" y="700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4404609">
            <a:off x="16179475" y="7915433"/>
            <a:ext cx="2951922" cy="4114800"/>
          </a:xfrm>
          <a:custGeom>
            <a:avLst/>
            <a:gdLst/>
            <a:ahLst/>
            <a:cxnLst/>
            <a:rect l="l" t="t" r="r" b="b"/>
            <a:pathLst>
              <a:path w="2951922" h="4114800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10318431">
            <a:off x="6128355" y="1288987"/>
            <a:ext cx="2286600" cy="947900"/>
          </a:xfrm>
          <a:custGeom>
            <a:avLst/>
            <a:gdLst/>
            <a:ahLst/>
            <a:cxnLst/>
            <a:rect l="l" t="t" r="r" b="b"/>
            <a:pathLst>
              <a:path w="2286600" h="947900">
                <a:moveTo>
                  <a:pt x="0" y="0"/>
                </a:moveTo>
                <a:lnTo>
                  <a:pt x="2286601" y="0"/>
                </a:lnTo>
                <a:lnTo>
                  <a:pt x="2286601" y="947900"/>
                </a:lnTo>
                <a:lnTo>
                  <a:pt x="0" y="9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71137" y="2658577"/>
            <a:ext cx="8750615" cy="478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Muchas</a:t>
            </a:r>
          </a:p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Gracias</a:t>
            </a:r>
          </a:p>
        </p:txBody>
      </p:sp>
      <p:sp>
        <p:nvSpPr>
          <p:cNvPr id="10" name="Freeform 10"/>
          <p:cNvSpPr/>
          <p:nvPr/>
        </p:nvSpPr>
        <p:spPr>
          <a:xfrm>
            <a:off x="8373013" y="437726"/>
            <a:ext cx="9849274" cy="9849274"/>
          </a:xfrm>
          <a:custGeom>
            <a:avLst/>
            <a:gdLst/>
            <a:ahLst/>
            <a:cxnLst/>
            <a:rect l="l" t="t" r="r" b="b"/>
            <a:pathLst>
              <a:path w="9849274" h="9849274">
                <a:moveTo>
                  <a:pt x="0" y="0"/>
                </a:moveTo>
                <a:lnTo>
                  <a:pt x="9849274" y="0"/>
                </a:lnTo>
                <a:lnTo>
                  <a:pt x="9849274" y="9849274"/>
                </a:lnTo>
                <a:lnTo>
                  <a:pt x="0" y="9849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4160406">
            <a:off x="-3850773" y="-1212231"/>
            <a:ext cx="14858225" cy="11993842"/>
          </a:xfrm>
          <a:custGeom>
            <a:avLst/>
            <a:gdLst/>
            <a:ahLst/>
            <a:cxnLst/>
            <a:rect l="l" t="t" r="r" b="b"/>
            <a:pathLst>
              <a:path w="14858225" h="11993842">
                <a:moveTo>
                  <a:pt x="0" y="0"/>
                </a:moveTo>
                <a:lnTo>
                  <a:pt x="14858226" y="0"/>
                </a:lnTo>
                <a:lnTo>
                  <a:pt x="14858226" y="11993842"/>
                </a:lnTo>
                <a:lnTo>
                  <a:pt x="0" y="1199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10895" y="753323"/>
            <a:ext cx="7870718" cy="220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71"/>
              </a:lnSpc>
            </a:pPr>
            <a:r>
              <a:rPr lang="en-US" sz="14009" spc="952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Índice.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521" y="3297197"/>
            <a:ext cx="3209620" cy="809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01. Roles.</a:t>
            </a:r>
          </a:p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02.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Contexto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03.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Problemas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04.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Necesidad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</a:p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05.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Solución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</a:p>
          <a:p>
            <a:pPr algn="l">
              <a:lnSpc>
                <a:spcPts val="5352"/>
              </a:lnSpc>
            </a:pP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06.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Objetivo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del </a:t>
            </a:r>
            <a:r>
              <a:rPr lang="en-US" sz="3387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proyecto</a:t>
            </a:r>
            <a:r>
              <a:rPr lang="en-US" sz="3387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2"/>
              </a:lnSpc>
            </a:pPr>
            <a:endParaRPr lang="en-US" sz="3387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5352"/>
              </a:lnSpc>
            </a:pPr>
            <a:endParaRPr lang="en-US" sz="3387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5432"/>
              </a:lnSpc>
            </a:pPr>
            <a:r>
              <a:rPr lang="en-US" sz="3438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algn="l">
              <a:lnSpc>
                <a:spcPts val="5432"/>
              </a:lnSpc>
            </a:pPr>
            <a:endParaRPr lang="en-US" sz="3438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>
              <a:lnSpc>
                <a:spcPts val="5432"/>
              </a:lnSpc>
            </a:pPr>
            <a:endParaRPr lang="en-US" sz="3438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Freeform 6"/>
          <p:cNvSpPr/>
          <p:nvPr/>
        </p:nvSpPr>
        <p:spPr>
          <a:xfrm rot="-1192193">
            <a:off x="15587191" y="8373550"/>
            <a:ext cx="2026803" cy="1175546"/>
          </a:xfrm>
          <a:custGeom>
            <a:avLst/>
            <a:gdLst/>
            <a:ahLst/>
            <a:cxnLst/>
            <a:rect l="l" t="t" r="r" b="b"/>
            <a:pathLst>
              <a:path w="2026803" h="1175546">
                <a:moveTo>
                  <a:pt x="0" y="0"/>
                </a:moveTo>
                <a:lnTo>
                  <a:pt x="2026804" y="0"/>
                </a:lnTo>
                <a:lnTo>
                  <a:pt x="2026804" y="1175546"/>
                </a:lnTo>
                <a:lnTo>
                  <a:pt x="0" y="117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4246254" y="3297197"/>
            <a:ext cx="4440546" cy="5497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07.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Ejemplo</a:t>
            </a: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08.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Metodología</a:t>
            </a:r>
            <a:endParaRPr lang="en-US" sz="3390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09. Matriz de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Riesgos</a:t>
            </a:r>
            <a:endParaRPr lang="en-US" sz="3390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10.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Arquitectura</a:t>
            </a: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11.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Cronograma</a:t>
            </a: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12. Road Map.</a:t>
            </a:r>
          </a:p>
          <a:p>
            <a:pPr algn="l">
              <a:lnSpc>
                <a:spcPts val="5356"/>
              </a:lnSpc>
            </a:pP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13. </a:t>
            </a:r>
            <a:r>
              <a:rPr lang="en-US" sz="3390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Conclusión</a:t>
            </a:r>
            <a:r>
              <a:rPr lang="en-US" sz="3390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marL="0" lvl="0" indent="0" algn="l">
              <a:lnSpc>
                <a:spcPts val="5356"/>
              </a:lnSpc>
            </a:pPr>
            <a:endParaRPr lang="en-US" sz="3390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30912">
            <a:off x="-2643190" y="-3045669"/>
            <a:ext cx="16931400" cy="18331240"/>
          </a:xfrm>
          <a:custGeom>
            <a:avLst/>
            <a:gdLst/>
            <a:ahLst/>
            <a:cxnLst/>
            <a:rect l="l" t="t" r="r" b="b"/>
            <a:pathLst>
              <a:path w="16931400" h="18331240">
                <a:moveTo>
                  <a:pt x="0" y="0"/>
                </a:moveTo>
                <a:lnTo>
                  <a:pt x="16931400" y="0"/>
                </a:lnTo>
                <a:lnTo>
                  <a:pt x="16931400" y="18331240"/>
                </a:lnTo>
                <a:lnTo>
                  <a:pt x="0" y="1833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426063" y="3193163"/>
            <a:ext cx="10097604" cy="4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Scrum Master ( Diseño y desarrollo de software (frontend/backend).)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6063" y="2057026"/>
            <a:ext cx="10097604" cy="10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01. Juan Araneda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6063" y="5570960"/>
            <a:ext cx="10097604" cy="4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de IA al sistema y bases de datos.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063" y="4433218"/>
            <a:ext cx="10097604" cy="10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02. Pedro Guzman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0027" y="7824933"/>
            <a:ext cx="10097604" cy="47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Desarrollo, pruebas y validación del modelo CNN y documentación.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6063" y="6687191"/>
            <a:ext cx="10097604" cy="10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03. Ana González </a:t>
            </a:r>
          </a:p>
        </p:txBody>
      </p:sp>
      <p:sp>
        <p:nvSpPr>
          <p:cNvPr id="10" name="Freeform 10"/>
          <p:cNvSpPr/>
          <p:nvPr/>
        </p:nvSpPr>
        <p:spPr>
          <a:xfrm rot="-3334887">
            <a:off x="9349276" y="-2089845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1337631" y="765017"/>
            <a:ext cx="7093353" cy="7093353"/>
          </a:xfrm>
          <a:custGeom>
            <a:avLst/>
            <a:gdLst/>
            <a:ahLst/>
            <a:cxnLst/>
            <a:rect l="l" t="t" r="r" b="b"/>
            <a:pathLst>
              <a:path w="7093353" h="7093353">
                <a:moveTo>
                  <a:pt x="0" y="0"/>
                </a:moveTo>
                <a:lnTo>
                  <a:pt x="7093353" y="0"/>
                </a:lnTo>
                <a:lnTo>
                  <a:pt x="7093353" y="7093353"/>
                </a:lnTo>
                <a:lnTo>
                  <a:pt x="0" y="7093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3122523" y="149057"/>
            <a:ext cx="10097604" cy="147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05"/>
              </a:lnSpc>
            </a:pPr>
            <a:r>
              <a:rPr lang="en-US" sz="93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93" b="-1739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5799836">
            <a:off x="5575065" y="-3981968"/>
            <a:ext cx="16857228" cy="18250936"/>
          </a:xfrm>
          <a:custGeom>
            <a:avLst/>
            <a:gdLst/>
            <a:ahLst/>
            <a:cxnLst/>
            <a:rect l="l" t="t" r="r" b="b"/>
            <a:pathLst>
              <a:path w="16857228" h="18250936">
                <a:moveTo>
                  <a:pt x="0" y="0"/>
                </a:moveTo>
                <a:lnTo>
                  <a:pt x="16857228" y="0"/>
                </a:lnTo>
                <a:lnTo>
                  <a:pt x="16857228" y="18250936"/>
                </a:lnTo>
                <a:lnTo>
                  <a:pt x="0" y="1825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4404609">
            <a:off x="-1371156" y="-1951470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9666923" y="3955629"/>
            <a:ext cx="7800259" cy="291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9"/>
              </a:lnSpc>
            </a:pP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diagnóstico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temprano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enfermedades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es clave para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salvar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vidas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 La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Inteligencia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Artificial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aplicada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imágenes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médicas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permite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apoyar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los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médicos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la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detección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rápida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294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confiable</a:t>
            </a:r>
            <a:r>
              <a:rPr lang="en-US" sz="294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2256" y="1352588"/>
            <a:ext cx="8115300" cy="156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 dirty="0" err="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Contexto</a:t>
            </a:r>
            <a:endParaRPr lang="en-US" sz="9951" dirty="0">
              <a:solidFill>
                <a:srgbClr val="003060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7" name="Freeform 7"/>
          <p:cNvSpPr/>
          <p:nvPr/>
        </p:nvSpPr>
        <p:spPr>
          <a:xfrm rot="-4404609">
            <a:off x="16135055" y="7751933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0" y="709506"/>
            <a:ext cx="8867988" cy="8867988"/>
          </a:xfrm>
          <a:custGeom>
            <a:avLst/>
            <a:gdLst/>
            <a:ahLst/>
            <a:cxnLst/>
            <a:rect l="l" t="t" r="r" b="b"/>
            <a:pathLst>
              <a:path w="8867988" h="8867988">
                <a:moveTo>
                  <a:pt x="0" y="0"/>
                </a:moveTo>
                <a:lnTo>
                  <a:pt x="8867988" y="0"/>
                </a:lnTo>
                <a:lnTo>
                  <a:pt x="8867988" y="8867988"/>
                </a:lnTo>
                <a:lnTo>
                  <a:pt x="0" y="8867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6410082">
            <a:off x="-3605496" y="-13167"/>
            <a:ext cx="14301857" cy="11544731"/>
          </a:xfrm>
          <a:custGeom>
            <a:avLst/>
            <a:gdLst/>
            <a:ahLst/>
            <a:cxnLst/>
            <a:rect l="l" t="t" r="r" b="b"/>
            <a:pathLst>
              <a:path w="14301857" h="11544731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4404609">
            <a:off x="-447261" y="-1382905"/>
            <a:ext cx="2951922" cy="4114800"/>
          </a:xfrm>
          <a:custGeom>
            <a:avLst/>
            <a:gdLst/>
            <a:ahLst/>
            <a:cxnLst/>
            <a:rect l="l" t="t" r="r" b="b"/>
            <a:pathLst>
              <a:path w="2951922" h="4114800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059743">
            <a:off x="15917040" y="-6399133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6515713">
            <a:off x="16065955" y="7329926"/>
            <a:ext cx="2951922" cy="4114800"/>
          </a:xfrm>
          <a:custGeom>
            <a:avLst/>
            <a:gdLst/>
            <a:ahLst/>
            <a:cxnLst/>
            <a:rect l="l" t="t" r="r" b="b"/>
            <a:pathLst>
              <a:path w="2951922" h="4114800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309212" y="2619292"/>
            <a:ext cx="6967898" cy="134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79"/>
              </a:lnSpc>
            </a:pPr>
            <a:r>
              <a:rPr lang="en-US" sz="8531" dirty="0" err="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Problemas</a:t>
            </a:r>
            <a:r>
              <a:rPr lang="en-US" sz="8531" dirty="0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806" y="4707341"/>
            <a:ext cx="7527639" cy="253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815" lvl="1" indent="-279908" algn="l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Dificultad en diagnósticos rápidos y precisos.</a:t>
            </a:r>
          </a:p>
          <a:p>
            <a:pPr marL="559815" lvl="1" indent="-279908" algn="l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Sobrecarga de exámenes por analizar.</a:t>
            </a:r>
          </a:p>
          <a:p>
            <a:pPr marL="559815" lvl="1" indent="-279908" algn="l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Casos con patologías atípicas o poco visibles en imágenes. </a:t>
            </a:r>
          </a:p>
          <a:p>
            <a:pPr marL="0" lvl="0" indent="0" algn="l">
              <a:lnSpc>
                <a:spcPts val="4096"/>
              </a:lnSpc>
            </a:pPr>
            <a:endParaRPr lang="en-US" sz="2592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144000" y="603444"/>
            <a:ext cx="8379244" cy="8379244"/>
          </a:xfrm>
          <a:custGeom>
            <a:avLst/>
            <a:gdLst/>
            <a:ahLst/>
            <a:cxnLst/>
            <a:rect l="l" t="t" r="r" b="b"/>
            <a:pathLst>
              <a:path w="8379244" h="8379244">
                <a:moveTo>
                  <a:pt x="0" y="0"/>
                </a:moveTo>
                <a:lnTo>
                  <a:pt x="8379244" y="0"/>
                </a:lnTo>
                <a:lnTo>
                  <a:pt x="8379244" y="8379244"/>
                </a:lnTo>
                <a:lnTo>
                  <a:pt x="0" y="8379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800000">
            <a:off x="5007558" y="-4242621"/>
            <a:ext cx="14351641" cy="15538194"/>
          </a:xfrm>
          <a:custGeom>
            <a:avLst/>
            <a:gdLst/>
            <a:ahLst/>
            <a:cxnLst/>
            <a:rect l="l" t="t" r="r" b="b"/>
            <a:pathLst>
              <a:path w="14351641" h="15538194">
                <a:moveTo>
                  <a:pt x="0" y="0"/>
                </a:moveTo>
                <a:lnTo>
                  <a:pt x="14351641" y="0"/>
                </a:lnTo>
                <a:lnTo>
                  <a:pt x="14351641" y="15538193"/>
                </a:lnTo>
                <a:lnTo>
                  <a:pt x="0" y="15538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7527260">
            <a:off x="-640265" y="9105626"/>
            <a:ext cx="2530254" cy="1467547"/>
          </a:xfrm>
          <a:custGeom>
            <a:avLst/>
            <a:gdLst/>
            <a:ahLst/>
            <a:cxnLst/>
            <a:rect l="l" t="t" r="r" b="b"/>
            <a:pathLst>
              <a:path w="2530254" h="1467547">
                <a:moveTo>
                  <a:pt x="0" y="0"/>
                </a:moveTo>
                <a:lnTo>
                  <a:pt x="2530253" y="0"/>
                </a:lnTo>
                <a:lnTo>
                  <a:pt x="2530253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4404609">
            <a:off x="-618467" y="-1738434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553018" y="6590920"/>
            <a:ext cx="2886643" cy="2887847"/>
          </a:xfrm>
          <a:custGeom>
            <a:avLst/>
            <a:gdLst/>
            <a:ahLst/>
            <a:cxnLst/>
            <a:rect l="l" t="t" r="r" b="b"/>
            <a:pathLst>
              <a:path w="2886643" h="2887847">
                <a:moveTo>
                  <a:pt x="0" y="0"/>
                </a:moveTo>
                <a:lnTo>
                  <a:pt x="2886644" y="0"/>
                </a:lnTo>
                <a:lnTo>
                  <a:pt x="2886644" y="2887846"/>
                </a:lnTo>
                <a:lnTo>
                  <a:pt x="0" y="2887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12273" y="-820233"/>
            <a:ext cx="7589202" cy="11383803"/>
          </a:xfrm>
          <a:custGeom>
            <a:avLst/>
            <a:gdLst/>
            <a:ahLst/>
            <a:cxnLst/>
            <a:rect l="l" t="t" r="r" b="b"/>
            <a:pathLst>
              <a:path w="7589202" h="11383803">
                <a:moveTo>
                  <a:pt x="0" y="0"/>
                </a:moveTo>
                <a:lnTo>
                  <a:pt x="7589202" y="0"/>
                </a:lnTo>
                <a:lnTo>
                  <a:pt x="7589202" y="11383803"/>
                </a:lnTo>
                <a:lnTo>
                  <a:pt x="0" y="1138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8001475" y="4795469"/>
            <a:ext cx="8530778" cy="130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“Diagnostica Doc: una plataforma de IA con redes neuronales convolucionales (CNN) que analiza imágenes médicas y entrega sugerencias de diagnóstico con un porcentaje de confianza.”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1475" y="3854264"/>
            <a:ext cx="8697750" cy="68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079" lvl="1" indent="-461539" algn="l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Solución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84961" y="2098846"/>
            <a:ext cx="8530778" cy="130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“Los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médicos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necesitan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herramientas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que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agilicen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diagnóstico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entreguen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apoyo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confiable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manteniendo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la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privacidad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seguridad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datos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pacientes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84961" y="1156091"/>
            <a:ext cx="8697750" cy="68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079" lvl="1" indent="-461539" algn="l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Nececidad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93" b="-1739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8556">
            <a:off x="5506564" y="-2181187"/>
            <a:ext cx="14432921" cy="15626193"/>
          </a:xfrm>
          <a:custGeom>
            <a:avLst/>
            <a:gdLst/>
            <a:ahLst/>
            <a:cxnLst/>
            <a:rect l="l" t="t" r="r" b="b"/>
            <a:pathLst>
              <a:path w="14432921" h="15626193">
                <a:moveTo>
                  <a:pt x="0" y="0"/>
                </a:moveTo>
                <a:lnTo>
                  <a:pt x="14432921" y="0"/>
                </a:lnTo>
                <a:lnTo>
                  <a:pt x="14432921" y="15626193"/>
                </a:lnTo>
                <a:lnTo>
                  <a:pt x="0" y="15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7527260">
            <a:off x="-809716" y="8775233"/>
            <a:ext cx="2530254" cy="1467547"/>
          </a:xfrm>
          <a:custGeom>
            <a:avLst/>
            <a:gdLst/>
            <a:ahLst/>
            <a:cxnLst/>
            <a:rect l="l" t="t" r="r" b="b"/>
            <a:pathLst>
              <a:path w="2530254" h="1467547">
                <a:moveTo>
                  <a:pt x="0" y="0"/>
                </a:moveTo>
                <a:lnTo>
                  <a:pt x="2530253" y="0"/>
                </a:lnTo>
                <a:lnTo>
                  <a:pt x="2530253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4404609">
            <a:off x="-618467" y="-1738434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728522" y="5219700"/>
            <a:ext cx="8530778" cy="458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fue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entrenado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Utilizando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un CNN</a:t>
            </a:r>
          </a:p>
          <a:p>
            <a:pPr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Durante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entrenamiento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, la red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aprende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reconocer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patrones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médicos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ajustando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sus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parámetros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para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clasificar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correctamente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  <a:p>
            <a:pPr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entrenamiento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se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realiza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ciclos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llamados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épocas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Al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finalizar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es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capaz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de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entregar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</a:p>
          <a:p>
            <a:pPr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( </a:t>
            </a:r>
            <a:r>
              <a:rPr lang="en-US" sz="2269" b="1" dirty="0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0.97%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de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precisión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a 40 ÉPOCAS ) .</a:t>
            </a:r>
          </a:p>
          <a:p>
            <a:pPr algn="l">
              <a:lnSpc>
                <a:spcPts val="3586"/>
              </a:lnSpc>
            </a:pP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Esto se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realiza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con: </a:t>
            </a:r>
          </a:p>
          <a:p>
            <a:pPr algn="l">
              <a:lnSpc>
                <a:spcPts val="3586"/>
              </a:lnSpc>
            </a:pPr>
            <a:r>
              <a:rPr lang="en-US" sz="2269" b="1" dirty="0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</a:t>
            </a:r>
            <a:r>
              <a:rPr lang="en-US" sz="2269" b="1" dirty="0" err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pruebas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( 10.000 </a:t>
            </a:r>
            <a:r>
              <a:rPr lang="en-US" sz="2269" dirty="0" err="1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Imágenes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</a:p>
          <a:p>
            <a:pPr algn="l">
              <a:lnSpc>
                <a:spcPts val="3586"/>
              </a:lnSpc>
            </a:pPr>
            <a:r>
              <a:rPr lang="en-US" sz="2269" b="1" dirty="0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</a:t>
            </a:r>
            <a:r>
              <a:rPr lang="en-US" sz="2269" b="1" dirty="0" err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entrenamiento</a:t>
            </a:r>
            <a:r>
              <a:rPr lang="en-US" sz="2269" dirty="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( 7.000 )</a:t>
            </a:r>
          </a:p>
          <a:p>
            <a:pPr marL="0" lvl="0" indent="0" algn="l">
              <a:lnSpc>
                <a:spcPts val="3586"/>
              </a:lnSpc>
            </a:pPr>
            <a:endParaRPr lang="en-US" sz="2269" dirty="0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28522" y="4457920"/>
            <a:ext cx="8697750" cy="68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079" lvl="1" indent="-461539" algn="l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Entrenamiento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28522" y="2138594"/>
            <a:ext cx="8530778" cy="220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Plataforma WEB Enfocado principalmente hacia médicos. 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La plataforma mantiene el enfoque principal de el estudio hacia el tórax, en específico detectar la tuberculosis como primer estudio. </a:t>
            </a:r>
          </a:p>
          <a:p>
            <a:pPr marL="0" lvl="0" indent="0" algn="l">
              <a:lnSpc>
                <a:spcPts val="3586"/>
              </a:lnSpc>
            </a:pPr>
            <a:endParaRPr lang="en-US" sz="2269">
              <a:solidFill>
                <a:srgbClr val="00306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28522" y="950210"/>
            <a:ext cx="8697750" cy="68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079" lvl="1" indent="-461539" algn="l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Objetivo del proyecto</a:t>
            </a:r>
          </a:p>
        </p:txBody>
      </p:sp>
      <p:sp>
        <p:nvSpPr>
          <p:cNvPr id="10" name="Freeform 10"/>
          <p:cNvSpPr/>
          <p:nvPr/>
        </p:nvSpPr>
        <p:spPr>
          <a:xfrm rot="-4404609">
            <a:off x="15695619" y="7757150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455410" y="17094"/>
            <a:ext cx="6846604" cy="10269906"/>
          </a:xfrm>
          <a:custGeom>
            <a:avLst/>
            <a:gdLst/>
            <a:ahLst/>
            <a:cxnLst/>
            <a:rect l="l" t="t" r="r" b="b"/>
            <a:pathLst>
              <a:path w="6846604" h="10269906">
                <a:moveTo>
                  <a:pt x="0" y="0"/>
                </a:moveTo>
                <a:lnTo>
                  <a:pt x="6846604" y="0"/>
                </a:lnTo>
                <a:lnTo>
                  <a:pt x="6846604" y="10269906"/>
                </a:lnTo>
                <a:lnTo>
                  <a:pt x="0" y="10269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959">
            <a:off x="-124309" y="-224387"/>
            <a:ext cx="18536618" cy="10735775"/>
          </a:xfrm>
          <a:custGeom>
            <a:avLst/>
            <a:gdLst/>
            <a:ahLst/>
            <a:cxnLst/>
            <a:rect l="l" t="t" r="r" b="b"/>
            <a:pathLst>
              <a:path w="18536618" h="10735775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2059743">
            <a:off x="-5968466" y="-6302716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4404609">
            <a:off x="-618467" y="-1738434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2059743">
            <a:off x="11269677" y="3972375"/>
            <a:ext cx="11363375" cy="12302867"/>
          </a:xfrm>
          <a:custGeom>
            <a:avLst/>
            <a:gdLst/>
            <a:ahLst/>
            <a:cxnLst/>
            <a:rect l="l" t="t" r="r" b="b"/>
            <a:pathLst>
              <a:path w="11363375" h="12302867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4404609">
            <a:off x="15029117" y="7354293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36636" y="0"/>
            <a:ext cx="15339649" cy="10737754"/>
          </a:xfrm>
          <a:custGeom>
            <a:avLst/>
            <a:gdLst/>
            <a:ahLst/>
            <a:cxnLst/>
            <a:rect l="l" t="t" r="r" b="b"/>
            <a:pathLst>
              <a:path w="15339649" h="10737754">
                <a:moveTo>
                  <a:pt x="0" y="0"/>
                </a:moveTo>
                <a:lnTo>
                  <a:pt x="15339649" y="0"/>
                </a:lnTo>
                <a:lnTo>
                  <a:pt x="15339649" y="10737754"/>
                </a:lnTo>
                <a:lnTo>
                  <a:pt x="0" y="1073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106557" y="4919773"/>
            <a:ext cx="4585369" cy="4585369"/>
          </a:xfrm>
          <a:custGeom>
            <a:avLst/>
            <a:gdLst/>
            <a:ahLst/>
            <a:cxnLst/>
            <a:rect l="l" t="t" r="r" b="b"/>
            <a:pathLst>
              <a:path w="4585369" h="4585369">
                <a:moveTo>
                  <a:pt x="0" y="0"/>
                </a:moveTo>
                <a:lnTo>
                  <a:pt x="4585369" y="0"/>
                </a:lnTo>
                <a:lnTo>
                  <a:pt x="4585369" y="4585369"/>
                </a:lnTo>
                <a:lnTo>
                  <a:pt x="0" y="4585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424" b="-1742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6166858">
            <a:off x="5888549" y="-1807198"/>
            <a:ext cx="12839835" cy="13901396"/>
          </a:xfrm>
          <a:custGeom>
            <a:avLst/>
            <a:gdLst/>
            <a:ahLst/>
            <a:cxnLst/>
            <a:rect l="l" t="t" r="r" b="b"/>
            <a:pathLst>
              <a:path w="12839835" h="13901396">
                <a:moveTo>
                  <a:pt x="0" y="0"/>
                </a:moveTo>
                <a:lnTo>
                  <a:pt x="12839835" y="0"/>
                </a:lnTo>
                <a:lnTo>
                  <a:pt x="12839835" y="13901396"/>
                </a:lnTo>
                <a:lnTo>
                  <a:pt x="0" y="1390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4404609">
            <a:off x="-965008" y="-1614472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0318431">
            <a:off x="15780837" y="709033"/>
            <a:ext cx="2675838" cy="1109256"/>
          </a:xfrm>
          <a:custGeom>
            <a:avLst/>
            <a:gdLst/>
            <a:ahLst/>
            <a:cxnLst/>
            <a:rect l="l" t="t" r="r" b="b"/>
            <a:pathLst>
              <a:path w="2675838" h="1109256">
                <a:moveTo>
                  <a:pt x="0" y="0"/>
                </a:moveTo>
                <a:lnTo>
                  <a:pt x="2675838" y="0"/>
                </a:lnTo>
                <a:lnTo>
                  <a:pt x="2675838" y="1109256"/>
                </a:lnTo>
                <a:lnTo>
                  <a:pt x="0" y="110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4404609">
            <a:off x="17184133" y="7990948"/>
            <a:ext cx="3294335" cy="4592103"/>
          </a:xfrm>
          <a:custGeom>
            <a:avLst/>
            <a:gdLst/>
            <a:ahLst/>
            <a:cxnLst/>
            <a:rect l="l" t="t" r="r" b="b"/>
            <a:pathLst>
              <a:path w="3294335" h="4592103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9318497" y="3190627"/>
            <a:ext cx="8647433" cy="105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Se utilizará una </a:t>
            </a:r>
            <a:r>
              <a:rPr lang="en-US" sz="2749" b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 ágil (Scrum).</a:t>
            </a:r>
          </a:p>
          <a:p>
            <a:pPr marL="0" lvl="0" indent="0" algn="l">
              <a:lnSpc>
                <a:spcPts val="4343"/>
              </a:lnSpc>
            </a:pPr>
            <a:endParaRPr lang="en-US" sz="2749" b="1">
              <a:solidFill>
                <a:srgbClr val="00306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18497" y="3667215"/>
            <a:ext cx="8806753" cy="37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 cada sprint se planifican actividades, se ejecutan las tareas definidas en el Product Backlog, y se revisan los resultados con el equipo y los interesados. </a:t>
            </a:r>
          </a:p>
          <a:p>
            <a:pPr marL="0" lvl="0" indent="0" algn="l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Este enfoque asegura </a:t>
            </a:r>
            <a:r>
              <a:rPr lang="en-US" sz="2749" b="1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flexibilidad, calidad y alineación con los objetivos del proyecto, adaptándose a cambios que surjan durante el desarrollo.</a:t>
            </a:r>
          </a:p>
          <a:p>
            <a:pPr marL="0" lvl="0" indent="0" algn="l">
              <a:lnSpc>
                <a:spcPts val="4343"/>
              </a:lnSpc>
            </a:pPr>
            <a:endParaRPr lang="en-US" sz="2749" b="1">
              <a:solidFill>
                <a:srgbClr val="00306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0" y="1153913"/>
            <a:ext cx="7800259" cy="16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10386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Metodología </a:t>
            </a:r>
          </a:p>
        </p:txBody>
      </p:sp>
      <p:sp>
        <p:nvSpPr>
          <p:cNvPr id="10" name="Freeform 10"/>
          <p:cNvSpPr/>
          <p:nvPr/>
        </p:nvSpPr>
        <p:spPr>
          <a:xfrm rot="-724986">
            <a:off x="72587" y="459847"/>
            <a:ext cx="8777543" cy="8777543"/>
          </a:xfrm>
          <a:custGeom>
            <a:avLst/>
            <a:gdLst/>
            <a:ahLst/>
            <a:cxnLst/>
            <a:rect l="l" t="t" r="r" b="b"/>
            <a:pathLst>
              <a:path w="8777543" h="8777543">
                <a:moveTo>
                  <a:pt x="0" y="0"/>
                </a:moveTo>
                <a:lnTo>
                  <a:pt x="8777543" y="0"/>
                </a:lnTo>
                <a:lnTo>
                  <a:pt x="8777543" y="8777543"/>
                </a:lnTo>
                <a:lnTo>
                  <a:pt x="0" y="8777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585</Words>
  <Application>Microsoft Office PowerPoint</Application>
  <PresentationFormat>Personalizado</PresentationFormat>
  <Paragraphs>85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Nunito</vt:lpstr>
      <vt:lpstr>Calibri</vt:lpstr>
      <vt:lpstr>Arial</vt:lpstr>
      <vt:lpstr>Schoolbell</vt:lpstr>
      <vt:lpstr>Nunito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Diagnostica Doc</dc:title>
  <dc:creator>John Araneda</dc:creator>
  <cp:lastModifiedBy>JUAN RAMON ARANEDA URZUA</cp:lastModifiedBy>
  <cp:revision>3</cp:revision>
  <dcterms:created xsi:type="dcterms:W3CDTF">2006-08-16T00:00:00Z</dcterms:created>
  <dcterms:modified xsi:type="dcterms:W3CDTF">2025-11-23T01:18:08Z</dcterms:modified>
  <dc:identifier>DAG5JlgkOnU</dc:identifier>
</cp:coreProperties>
</file>